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44" r:id="rId2"/>
    <p:sldId id="343" r:id="rId3"/>
    <p:sldId id="347" r:id="rId4"/>
    <p:sldId id="345" r:id="rId5"/>
    <p:sldId id="332" r:id="rId6"/>
    <p:sldId id="346" r:id="rId7"/>
    <p:sldId id="348" r:id="rId8"/>
    <p:sldId id="349" r:id="rId9"/>
    <p:sldId id="342" r:id="rId10"/>
  </p:sldIdLst>
  <p:sldSz cx="9144000" cy="6858000" type="screen4x3"/>
  <p:notesSz cx="6858000" cy="9144000"/>
  <p:embeddedFontLst>
    <p:embeddedFont>
      <p:font typeface="PosterBodoni BT" pitchFamily="18" charset="0"/>
      <p:regular r:id="rId12"/>
    </p:embeddedFon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99"/>
    <a:srgbClr val="660066"/>
    <a:srgbClr val="FF99CC"/>
    <a:srgbClr val="CC99FF"/>
    <a:srgbClr val="FF00FF"/>
    <a:srgbClr val="540008"/>
    <a:srgbClr val="540048"/>
    <a:srgbClr val="760000"/>
    <a:srgbClr val="590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486" autoAdjust="0"/>
    <p:restoredTop sz="88457" autoAdjust="0"/>
  </p:normalViewPr>
  <p:slideViewPr>
    <p:cSldViewPr>
      <p:cViewPr>
        <p:scale>
          <a:sx n="100" d="100"/>
          <a:sy n="100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DE4486-E446-4065-A700-8C3AA6A4C7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55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Motivation durch Anzeigen mit Preisnachlässen</a:t>
            </a:r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Begriffe aus der Buchführung, Berechnung von Prozentwert oder Prozentsatz</a:t>
            </a:r>
          </a:p>
          <a:p>
            <a:pPr eaLnBrk="1" hangingPunct="1"/>
            <a:r>
              <a:rPr lang="de-DE" dirty="0" smtClean="0"/>
              <a:t>Vorbereitung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Erarbeitung mehrstufiger Auswahlstrukturen über die</a:t>
            </a:r>
            <a:r>
              <a:rPr lang="de-DE" baseline="0" dirty="0" smtClean="0"/>
              <a:t> Funktion </a:t>
            </a:r>
            <a:r>
              <a:rPr lang="de-DE" b="1" baseline="0" dirty="0" smtClean="0"/>
              <a:t>WENN_DANN_SONST</a:t>
            </a:r>
            <a:endParaRPr lang="de-DE" dirty="0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51101-FEA9-4630-B756-C83CD535F89A}" type="slidenum">
              <a:rPr lang="de-DE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Masterfolie-Modul-C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" y="0"/>
            <a:ext cx="9143037" cy="6858000"/>
          </a:xfrm>
          <a:prstGeom prst="rect">
            <a:avLst/>
          </a:prstGeom>
        </p:spPr>
      </p:pic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85720" y="6215082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de-DE" sz="2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Tabellenkalkulation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7971081" y="122769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de-DE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7929586" y="6027003"/>
            <a:ext cx="1132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de-DE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de-DE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endParaRPr lang="de-DE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8344728" y="8004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05</a:t>
            </a:r>
            <a:endParaRPr lang="de-DE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072462" y="357166"/>
            <a:ext cx="439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EF5E805-C51E-43B3-AF35-80733F5E03BB}" type="slidenum">
              <a:rPr lang="de-DE" sz="1000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nse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8358246" cy="531908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21831" t="21789" r="22192" b="23219"/>
          <a:stretch>
            <a:fillRect/>
          </a:stretch>
        </p:blipFill>
        <p:spPr bwMode="auto">
          <a:xfrm>
            <a:off x="2214546" y="1870223"/>
            <a:ext cx="4143404" cy="219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Räumungsverkauf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376208" y="714356"/>
            <a:ext cx="8397160" cy="5429288"/>
            <a:chOff x="408932" y="714356"/>
            <a:chExt cx="8397160" cy="5429288"/>
          </a:xfrm>
        </p:grpSpPr>
        <p:sp>
          <p:nvSpPr>
            <p:cNvPr id="32" name="Abgerundetes Rechteck 31"/>
            <p:cNvSpPr/>
            <p:nvPr/>
          </p:nvSpPr>
          <p:spPr>
            <a:xfrm>
              <a:off x="6286512" y="714356"/>
              <a:ext cx="2519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408932" y="714356"/>
              <a:ext cx="5877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85984" y="714356"/>
              <a:ext cx="4071966" cy="114300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2285984" y="3870074"/>
              <a:ext cx="4071966" cy="2273570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928662" y="1000108"/>
            <a:ext cx="7151317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dirty="0" smtClean="0">
                <a:latin typeface="Arial" charset="0"/>
              </a:rPr>
              <a:t>Rabattgestaltung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20 % oder 1000 € bei einem Einkaufswert von über 3000 € 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10 % bei einem Einkaufswert von über 2000 €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  5 % bei Einkäufen unter 2000 €</a:t>
            </a:r>
            <a:endParaRPr lang="de-DE" sz="2000" dirty="0">
              <a:latin typeface="Arial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1000100" y="2500306"/>
            <a:ext cx="6572296" cy="206210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3200" dirty="0" smtClean="0">
                <a:latin typeface="PosterBodoni BT" pitchFamily="18" charset="0"/>
              </a:rPr>
              <a:t>Für einen Räumungsverkauf</a:t>
            </a:r>
            <a:br>
              <a:rPr lang="de-DE" sz="3200" dirty="0" smtClean="0">
                <a:latin typeface="PosterBodoni BT" pitchFamily="18" charset="0"/>
              </a:rPr>
            </a:br>
            <a:r>
              <a:rPr lang="de-DE" sz="3200" dirty="0" smtClean="0">
                <a:latin typeface="PosterBodoni BT" pitchFamily="18" charset="0"/>
              </a:rPr>
              <a:t>soll die Rabattgestaltung verändert werden. </a:t>
            </a:r>
            <a:endParaRPr lang="de-DE" sz="3200" dirty="0">
              <a:latin typeface="PosterBodoni BT" pitchFamily="18" charset="0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428596" y="2428868"/>
            <a:ext cx="7765263" cy="3662378"/>
            <a:chOff x="343713" y="-948617"/>
            <a:chExt cx="7765263" cy="3662378"/>
          </a:xfrm>
        </p:grpSpPr>
        <p:grpSp>
          <p:nvGrpSpPr>
            <p:cNvPr id="53" name="Gruppieren 16"/>
            <p:cNvGrpSpPr/>
            <p:nvPr/>
          </p:nvGrpSpPr>
          <p:grpSpPr>
            <a:xfrm>
              <a:off x="957659" y="-948617"/>
              <a:ext cx="7151317" cy="3662378"/>
              <a:chOff x="886624" y="1724"/>
              <a:chExt cx="6529443" cy="2876560"/>
            </a:xfrm>
          </p:grpSpPr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886624" y="1724"/>
                <a:ext cx="6400800" cy="28765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808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56" name="Picture 14" descr="D:\!-Buch\9-Buch\Bilder\Logo-neu.jp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82301" y="618933"/>
                <a:ext cx="5991227" cy="1286367"/>
              </a:xfrm>
              <a:prstGeom prst="rect">
                <a:avLst/>
              </a:prstGeom>
              <a:noFill/>
            </p:spPr>
          </p:pic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886624" y="1741131"/>
                <a:ext cx="6529443" cy="10394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sz="2000" dirty="0" smtClean="0">
                    <a:latin typeface="Arial" charset="0"/>
                  </a:rPr>
                  <a:t>Rabattgestaltung je nach Warenwert: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de-DE" sz="2000" dirty="0" smtClean="0">
                    <a:latin typeface="Arial" charset="0"/>
                  </a:rPr>
                  <a:t> 20 % oder 1000 € bei einem Einkaufswert von über 3000 €  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de-DE" sz="2000" dirty="0" smtClean="0">
                    <a:latin typeface="Arial" charset="0"/>
                  </a:rPr>
                  <a:t> 10 % bei einem Einkaufswert von über 2000 € </a:t>
                </a:r>
              </a:p>
              <a:p>
                <a:pPr algn="l">
                  <a:buFont typeface="Arial" pitchFamily="34" charset="0"/>
                  <a:buChar char="•"/>
                </a:pPr>
                <a:r>
                  <a:rPr lang="de-DE" sz="2000" dirty="0" smtClean="0">
                    <a:latin typeface="Arial" charset="0"/>
                  </a:rPr>
                  <a:t>   5 % bei Einkäufen unter 2000 €</a:t>
                </a:r>
                <a:endParaRPr lang="de-DE" sz="2000" dirty="0">
                  <a:latin typeface="Arial" charset="0"/>
                </a:endParaRPr>
              </a:p>
            </p:txBody>
          </p:sp>
          <p:sp>
            <p:nvSpPr>
              <p:cNvPr id="58" name="Text Box 18"/>
              <p:cNvSpPr txBox="1">
                <a:spLocks noChangeArrowheads="1"/>
              </p:cNvSpPr>
              <p:nvPr/>
            </p:nvSpPr>
            <p:spPr bwMode="auto">
              <a:xfrm>
                <a:off x="3821785" y="282274"/>
                <a:ext cx="3432450" cy="45930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sz="3200" b="1" dirty="0" smtClean="0">
                    <a:latin typeface="Arial" charset="0"/>
                  </a:rPr>
                  <a:t>Räumungsverkauf</a:t>
                </a:r>
                <a:endParaRPr lang="de-DE" sz="3200" b="1" dirty="0">
                  <a:latin typeface="Arial" charset="0"/>
                </a:endParaRPr>
              </a:p>
            </p:txBody>
          </p:sp>
        </p:grpSp>
        <p:sp>
          <p:nvSpPr>
            <p:cNvPr id="54" name="Rechteck 53"/>
            <p:cNvSpPr/>
            <p:nvPr/>
          </p:nvSpPr>
          <p:spPr>
            <a:xfrm rot="21049765">
              <a:off x="343713" y="-825638"/>
              <a:ext cx="428947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Alles muss raus!</a:t>
              </a:r>
              <a:endParaRPr lang="de-D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nse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8358246" cy="531908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13783" t="23864" r="15122" b="22181"/>
          <a:stretch>
            <a:fillRect/>
          </a:stretch>
        </p:blipFill>
        <p:spPr bwMode="auto">
          <a:xfrm>
            <a:off x="2214546" y="1571612"/>
            <a:ext cx="40884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2"/>
          <p:cNvGrpSpPr/>
          <p:nvPr/>
        </p:nvGrpSpPr>
        <p:grpSpPr>
          <a:xfrm>
            <a:off x="357158" y="714356"/>
            <a:ext cx="8501122" cy="5429288"/>
            <a:chOff x="408932" y="714356"/>
            <a:chExt cx="8397160" cy="5429288"/>
          </a:xfrm>
        </p:grpSpPr>
        <p:sp>
          <p:nvSpPr>
            <p:cNvPr id="32" name="Abgerundetes Rechteck 31"/>
            <p:cNvSpPr/>
            <p:nvPr/>
          </p:nvSpPr>
          <p:spPr>
            <a:xfrm>
              <a:off x="6286512" y="714356"/>
              <a:ext cx="2519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408932" y="714356"/>
              <a:ext cx="5877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85984" y="714356"/>
              <a:ext cx="4071966" cy="114300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2285984" y="3870074"/>
              <a:ext cx="4071966" cy="2273570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Prozentrechnung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928662" y="1000108"/>
            <a:ext cx="7151317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dirty="0" smtClean="0">
                <a:latin typeface="Arial" charset="0"/>
              </a:rPr>
              <a:t>Rabattgestaltung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20 % oder 1000 € bei einem Einkaufswert von über 3000 € 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10 % bei einem Einkaufswert von über 2000 €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  5 % bei Einkäufen unter 2000 €</a:t>
            </a:r>
            <a:endParaRPr lang="de-DE" sz="2000" dirty="0">
              <a:latin typeface="Arial" charset="0"/>
            </a:endParaRPr>
          </a:p>
        </p:txBody>
      </p:sp>
      <p:sp>
        <p:nvSpPr>
          <p:cNvPr id="23" name="Legende mit Pfeil nach unten 22"/>
          <p:cNvSpPr/>
          <p:nvPr/>
        </p:nvSpPr>
        <p:spPr bwMode="auto">
          <a:xfrm>
            <a:off x="6286512" y="785794"/>
            <a:ext cx="2071702" cy="571504"/>
          </a:xfrm>
          <a:prstGeom prst="downArrowCallout">
            <a:avLst/>
          </a:prstGeom>
          <a:solidFill>
            <a:srgbClr val="66006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Grundwert G</a:t>
            </a:r>
          </a:p>
        </p:txBody>
      </p:sp>
      <p:sp>
        <p:nvSpPr>
          <p:cNvPr id="24" name="Legende mit Pfeil nach unten 23"/>
          <p:cNvSpPr/>
          <p:nvPr/>
        </p:nvSpPr>
        <p:spPr bwMode="auto">
          <a:xfrm>
            <a:off x="1643042" y="785794"/>
            <a:ext cx="2071702" cy="571504"/>
          </a:xfrm>
          <a:prstGeom prst="downArrowCallout">
            <a:avLst/>
          </a:prstGeom>
          <a:solidFill>
            <a:srgbClr val="66006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Prozentwert P</a:t>
            </a:r>
          </a:p>
        </p:txBody>
      </p:sp>
      <p:sp>
        <p:nvSpPr>
          <p:cNvPr id="26" name="Legende mit Pfeil nach oben 25"/>
          <p:cNvSpPr/>
          <p:nvPr/>
        </p:nvSpPr>
        <p:spPr bwMode="auto">
          <a:xfrm>
            <a:off x="3428992" y="2285992"/>
            <a:ext cx="2071702" cy="571504"/>
          </a:xfrm>
          <a:prstGeom prst="upArrowCallout">
            <a:avLst/>
          </a:prstGeom>
          <a:solidFill>
            <a:srgbClr val="66006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Grundwert G</a:t>
            </a:r>
          </a:p>
        </p:txBody>
      </p:sp>
      <p:sp>
        <p:nvSpPr>
          <p:cNvPr id="27" name="Legende mit Pfeil nach oben 26"/>
          <p:cNvSpPr/>
          <p:nvPr/>
        </p:nvSpPr>
        <p:spPr bwMode="auto">
          <a:xfrm>
            <a:off x="642910" y="2285992"/>
            <a:ext cx="1857388" cy="571504"/>
          </a:xfrm>
          <a:prstGeom prst="upArrowCallout">
            <a:avLst/>
          </a:prstGeom>
          <a:solidFill>
            <a:srgbClr val="66006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Prozentsatz p%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785786" y="2285992"/>
            <a:ext cx="6429388" cy="1928826"/>
          </a:xfrm>
          <a:prstGeom prst="roundRect">
            <a:avLst>
              <a:gd name="adj" fmla="val 6095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dirty="0" smtClean="0">
                <a:latin typeface="Arial" charset="0"/>
              </a:rPr>
              <a:t>Begriffe aus der Buchhaltung:</a:t>
            </a:r>
          </a:p>
          <a:p>
            <a:pPr marL="542925" indent="-542925" algn="l">
              <a:buFont typeface="Arial" pitchFamily="34" charset="0"/>
              <a:buChar char="•"/>
              <a:tabLst>
                <a:tab pos="1257300" algn="l"/>
              </a:tabLst>
            </a:pPr>
            <a:r>
              <a:rPr lang="de-DE" b="1" dirty="0" smtClean="0">
                <a:latin typeface="Arial" charset="0"/>
              </a:rPr>
              <a:t>G	Grundwert </a:t>
            </a:r>
            <a:r>
              <a:rPr lang="de-DE" dirty="0" smtClean="0">
                <a:latin typeface="Arial" charset="0"/>
              </a:rPr>
              <a:t>(Warenwert)</a:t>
            </a:r>
            <a:endParaRPr lang="de-DE" b="1" dirty="0" smtClean="0">
              <a:latin typeface="Arial" charset="0"/>
            </a:endParaRPr>
          </a:p>
          <a:p>
            <a:pPr marL="542925" indent="-542925" algn="l">
              <a:buFont typeface="Arial" pitchFamily="34" charset="0"/>
              <a:buChar char="•"/>
              <a:tabLst>
                <a:tab pos="1257300" algn="l"/>
              </a:tabLst>
            </a:pPr>
            <a:r>
              <a:rPr lang="de-DE" b="1" dirty="0" smtClean="0">
                <a:latin typeface="Arial" charset="0"/>
              </a:rPr>
              <a:t>p%	Prozentsatz </a:t>
            </a:r>
            <a:r>
              <a:rPr lang="de-DE" dirty="0" smtClean="0">
                <a:latin typeface="Arial" charset="0"/>
              </a:rPr>
              <a:t>(Zellformatierung: %)</a:t>
            </a:r>
            <a:endParaRPr lang="de-DE" b="1" dirty="0" smtClean="0">
              <a:latin typeface="Arial" charset="0"/>
            </a:endParaRPr>
          </a:p>
          <a:p>
            <a:pPr marL="542925" indent="-542925" algn="l">
              <a:buFont typeface="Arial" pitchFamily="34" charset="0"/>
              <a:buChar char="•"/>
              <a:tabLst>
                <a:tab pos="1257300" algn="l"/>
              </a:tabLst>
            </a:pPr>
            <a:r>
              <a:rPr lang="de-DE" b="1" dirty="0" smtClean="0">
                <a:latin typeface="Arial" charset="0"/>
              </a:rPr>
              <a:t>P	Prozentwert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1612557" y="4005064"/>
            <a:ext cx="6429388" cy="1724202"/>
          </a:xfrm>
          <a:prstGeom prst="roundRect">
            <a:avLst>
              <a:gd name="adj" fmla="val 5250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Berechnung des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Prozentwertes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[P]: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Prozentwert = Grundwert * Prozentsatz</a:t>
            </a:r>
            <a:br>
              <a:rPr lang="de-DE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Formel:     P = G*p%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5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nse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8358246" cy="531908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21831" t="21789" r="22192" b="23219"/>
          <a:stretch>
            <a:fillRect/>
          </a:stretch>
        </p:blipFill>
        <p:spPr bwMode="auto">
          <a:xfrm>
            <a:off x="2214546" y="1870223"/>
            <a:ext cx="4143404" cy="219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Mehrstufige Auswahlstruktur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408932" y="714356"/>
            <a:ext cx="8397160" cy="5429288"/>
            <a:chOff x="408932" y="714356"/>
            <a:chExt cx="8397160" cy="5429288"/>
          </a:xfrm>
        </p:grpSpPr>
        <p:sp>
          <p:nvSpPr>
            <p:cNvPr id="32" name="Abgerundetes Rechteck 31"/>
            <p:cNvSpPr/>
            <p:nvPr/>
          </p:nvSpPr>
          <p:spPr>
            <a:xfrm>
              <a:off x="6286512" y="714356"/>
              <a:ext cx="2519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408932" y="714356"/>
              <a:ext cx="5877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85984" y="714356"/>
              <a:ext cx="4071966" cy="114300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2285984" y="3870074"/>
              <a:ext cx="4071966" cy="2273570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00034" y="3000372"/>
            <a:ext cx="7000924" cy="57943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de-DE" sz="3200" dirty="0" smtClean="0">
                <a:latin typeface="PosterBodoni BT" pitchFamily="18" charset="0"/>
              </a:rPr>
              <a:t>Der Kunde kann wählen:</a:t>
            </a:r>
            <a:endParaRPr lang="de-DE" sz="3200" dirty="0">
              <a:latin typeface="PosterBodoni BT" pitchFamily="18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928662" y="1000108"/>
            <a:ext cx="7151317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2000" dirty="0" smtClean="0">
                <a:latin typeface="Arial" charset="0"/>
              </a:rPr>
              <a:t>Rabattgestaltung nach Ihren Wünschen je nach Warenwert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20 % oder 1000 € bei einem Einkaufswert von über 3000 € </a:t>
            </a:r>
            <a:r>
              <a:rPr lang="de-DE" sz="2000" dirty="0" smtClean="0">
                <a:latin typeface="Arial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10 % bei einem Einkaufswert von über 2000 € </a:t>
            </a:r>
          </a:p>
          <a:p>
            <a:pPr algn="l">
              <a:buFont typeface="Arial" pitchFamily="34" charset="0"/>
              <a:buChar char="•"/>
            </a:pPr>
            <a:r>
              <a:rPr lang="de-DE" sz="2000" dirty="0" smtClean="0">
                <a:latin typeface="Arial" charset="0"/>
              </a:rPr>
              <a:t>   5 % bei Einkäufen unter 2000 €</a:t>
            </a:r>
            <a:endParaRPr lang="de-DE" sz="2000" dirty="0"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71472" y="376388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latin typeface="Arial" charset="0"/>
              </a:rPr>
              <a:t>Wenn</a:t>
            </a:r>
            <a:r>
              <a:rPr lang="de-DE" dirty="0" smtClean="0">
                <a:latin typeface="Arial" charset="0"/>
              </a:rPr>
              <a:t> der Warenwert größer 3000 € ist und</a:t>
            </a:r>
          </a:p>
          <a:p>
            <a:pPr algn="l"/>
            <a:r>
              <a:rPr lang="de-DE" dirty="0" smtClean="0">
                <a:latin typeface="Arial" charset="0"/>
              </a:rPr>
              <a:t>      </a:t>
            </a:r>
            <a:r>
              <a:rPr lang="de-DE" sz="2000" b="1" dirty="0" smtClean="0">
                <a:latin typeface="Arial" charset="0"/>
              </a:rPr>
              <a:t>wenn</a:t>
            </a:r>
            <a:r>
              <a:rPr lang="de-DE" sz="2000" dirty="0" smtClean="0">
                <a:latin typeface="Arial" charset="0"/>
              </a:rPr>
              <a:t> der 20 %-Rabatt größer als 1000 € ist, dann 20 % Rabatt,</a:t>
            </a:r>
            <a:br>
              <a:rPr lang="de-DE" sz="2000" dirty="0" smtClean="0">
                <a:latin typeface="Arial" charset="0"/>
              </a:rPr>
            </a:br>
            <a:r>
              <a:rPr lang="de-DE" sz="2000" dirty="0" smtClean="0">
                <a:latin typeface="Arial" charset="0"/>
              </a:rPr>
              <a:t>	  sonst 1000 € Sonderrabatt</a:t>
            </a:r>
            <a:br>
              <a:rPr lang="de-DE" sz="2000" dirty="0" smtClean="0">
                <a:latin typeface="Arial" charset="0"/>
              </a:rPr>
            </a:br>
            <a:endParaRPr lang="de-DE" sz="1200" dirty="0" smtClean="0">
              <a:latin typeface="Arial" charset="0"/>
            </a:endParaRPr>
          </a:p>
          <a:p>
            <a:pPr algn="l"/>
            <a:r>
              <a:rPr lang="de-DE" dirty="0" smtClean="0">
                <a:latin typeface="Arial" charset="0"/>
              </a:rPr>
              <a:t>Wenn der Warenwert größer 2000 € ist,</a:t>
            </a:r>
          </a:p>
          <a:p>
            <a:pPr algn="l"/>
            <a:r>
              <a:rPr lang="de-DE" sz="2000" dirty="0" smtClean="0">
                <a:latin typeface="Arial" charset="0"/>
              </a:rPr>
              <a:t>        dann 10 % Rabatt,</a:t>
            </a:r>
            <a:br>
              <a:rPr lang="de-DE" sz="2000" dirty="0" smtClean="0">
                <a:latin typeface="Arial" charset="0"/>
              </a:rPr>
            </a:br>
            <a:r>
              <a:rPr lang="de-DE" sz="2000" dirty="0" smtClean="0">
                <a:latin typeface="Arial" charset="0"/>
              </a:rPr>
              <a:t>	  sonst 5 % Rabatt</a:t>
            </a:r>
          </a:p>
        </p:txBody>
      </p:sp>
      <p:pic>
        <p:nvPicPr>
          <p:cNvPr id="24" name="Grafik 23" descr="Auswahl-mehrstuf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780727"/>
            <a:ext cx="8001056" cy="290474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429256" y="2214554"/>
            <a:ext cx="2165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Wenn G &gt; 2000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928794" y="1714488"/>
            <a:ext cx="92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Dann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143636" y="1714488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Sonst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285852" y="2214554"/>
            <a:ext cx="2588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rial" pitchFamily="34" charset="0"/>
                <a:cs typeface="Arial" pitchFamily="34" charset="0"/>
              </a:rPr>
              <a:t>Wenn 20% &gt; 1000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42910" y="2500306"/>
            <a:ext cx="92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Dann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4572000" y="2500306"/>
            <a:ext cx="922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Dann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572396" y="250030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Sonst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14348" y="3143248"/>
            <a:ext cx="1596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p% = 20%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571868" y="250030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Sonst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3286116" y="928670"/>
            <a:ext cx="234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Wenn G &gt; 3000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714876" y="3143248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p% = 10%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715140" y="314324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p% = 5%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143240" y="300037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Sonderrabatt</a:t>
            </a:r>
            <a:br>
              <a:rPr lang="de-DE" sz="1200" dirty="0" smtClean="0"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latin typeface="Arial" pitchFamily="34" charset="0"/>
                <a:cs typeface="Arial" pitchFamily="34" charset="0"/>
              </a:rPr>
              <a:t>1000 €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egende mit Pfeil nach oben 42"/>
          <p:cNvSpPr/>
          <p:nvPr/>
        </p:nvSpPr>
        <p:spPr bwMode="auto">
          <a:xfrm>
            <a:off x="571472" y="3445336"/>
            <a:ext cx="5673469" cy="1895899"/>
          </a:xfrm>
          <a:prstGeom prst="upArrowCallout">
            <a:avLst>
              <a:gd name="adj1" fmla="val 9444"/>
              <a:gd name="adj2" fmla="val 13333"/>
              <a:gd name="adj3" fmla="val 13889"/>
              <a:gd name="adj4" fmla="val 79421"/>
            </a:avLst>
          </a:prstGeom>
          <a:solidFill>
            <a:srgbClr val="660066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Für den Sonderrabatt von 1000 € wird der </a:t>
            </a:r>
            <a:b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Prozentsatz nicht ermittelt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e-DE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die Zelle 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bleibt </a:t>
            </a:r>
            <a:r>
              <a:rPr lang="de-DE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leer</a:t>
            </a: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 die Zelle des Prozentwerts wird später 1000 € </a:t>
            </a:r>
            <a:b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de-DE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eingetragen.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/>
      <p:bldP spid="26" grpId="0" uiExpand="1"/>
      <p:bldP spid="27" grpId="0" uiExpand="1"/>
      <p:bldP spid="30" grpId="0" uiExpand="1"/>
      <p:bldP spid="31" grpId="0" uiExpand="1"/>
      <p:bldP spid="33" grpId="0"/>
      <p:bldP spid="34" grpId="0"/>
      <p:bldP spid="36" grpId="0" uiExpand="1"/>
      <p:bldP spid="38" grpId="0" uiExpand="1"/>
      <p:bldP spid="39" grpId="0" uiExpand="1"/>
      <p:bldP spid="40" grpId="0"/>
      <p:bldP spid="41" grpId="0"/>
      <p:bldP spid="42" grpId="0" uiExpand="1"/>
      <p:bldP spid="42" grpId="1" uiExpand="1"/>
      <p:bldP spid="43" grpId="0" uiExpand="1" animBg="1"/>
      <p:bldP spid="43" grpId="1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Inser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8358246" cy="5319084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 l="21831" t="21789" r="22192" b="23219"/>
          <a:stretch>
            <a:fillRect/>
          </a:stretch>
        </p:blipFill>
        <p:spPr bwMode="auto">
          <a:xfrm>
            <a:off x="2214546" y="1870223"/>
            <a:ext cx="4143404" cy="219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Mehrstufige Auswahlstruktur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pieren 12"/>
          <p:cNvGrpSpPr/>
          <p:nvPr/>
        </p:nvGrpSpPr>
        <p:grpSpPr>
          <a:xfrm>
            <a:off x="285720" y="714356"/>
            <a:ext cx="8520372" cy="5429288"/>
            <a:chOff x="408932" y="714356"/>
            <a:chExt cx="8397160" cy="5429288"/>
          </a:xfrm>
        </p:grpSpPr>
        <p:sp>
          <p:nvSpPr>
            <p:cNvPr id="32" name="Abgerundetes Rechteck 31"/>
            <p:cNvSpPr/>
            <p:nvPr/>
          </p:nvSpPr>
          <p:spPr>
            <a:xfrm>
              <a:off x="6286512" y="714356"/>
              <a:ext cx="2519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408932" y="714356"/>
              <a:ext cx="5877580" cy="542928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2285984" y="714356"/>
              <a:ext cx="4071966" cy="1143008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2285984" y="3870074"/>
              <a:ext cx="4071966" cy="2273570"/>
            </a:xfrm>
            <a:prstGeom prst="roundRect">
              <a:avLst>
                <a:gd name="adj" fmla="val 4006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Abgerundetes Rechteck 43"/>
          <p:cNvSpPr/>
          <p:nvPr/>
        </p:nvSpPr>
        <p:spPr>
          <a:xfrm>
            <a:off x="2571736" y="3786190"/>
            <a:ext cx="6429388" cy="1928826"/>
          </a:xfrm>
          <a:prstGeom prst="roundRect">
            <a:avLst>
              <a:gd name="adj" fmla="val 12515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dirty="0" smtClean="0">
                <a:latin typeface="Arial" charset="0"/>
              </a:rPr>
              <a:t>Oftmals müssen mehrere Auswahlverfahren hintereinander durchgeführt werden. Man spricht in der Informationstechnologie von </a:t>
            </a:r>
            <a:r>
              <a:rPr lang="de-DE" b="1" dirty="0" smtClean="0">
                <a:latin typeface="Arial" charset="0"/>
              </a:rPr>
              <a:t>geschachtelten</a:t>
            </a:r>
            <a:r>
              <a:rPr lang="de-DE" dirty="0" smtClean="0">
                <a:latin typeface="Arial" charset="0"/>
              </a:rPr>
              <a:t> oder </a:t>
            </a:r>
            <a:r>
              <a:rPr lang="de-DE" b="1" dirty="0" smtClean="0">
                <a:latin typeface="Arial" charset="0"/>
              </a:rPr>
              <a:t>mehrstufigen Auswahlstrukturen.</a:t>
            </a:r>
          </a:p>
        </p:txBody>
      </p:sp>
      <p:grpSp>
        <p:nvGrpSpPr>
          <p:cNvPr id="61" name="Gruppieren 60"/>
          <p:cNvGrpSpPr/>
          <p:nvPr/>
        </p:nvGrpSpPr>
        <p:grpSpPr>
          <a:xfrm>
            <a:off x="500034" y="810008"/>
            <a:ext cx="8072494" cy="2904744"/>
            <a:chOff x="500034" y="810008"/>
            <a:chExt cx="8072494" cy="2904744"/>
          </a:xfrm>
        </p:grpSpPr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00034" y="3000372"/>
              <a:ext cx="7000924" cy="57943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de-DE" sz="3200" dirty="0" smtClean="0">
                  <a:latin typeface="PosterBodoni BT" pitchFamily="18" charset="0"/>
                </a:rPr>
                <a:t>Der Kunde kann wählen:</a:t>
              </a:r>
              <a:endParaRPr lang="de-DE" sz="3200" dirty="0">
                <a:latin typeface="PosterBodoni BT" pitchFamily="18" charset="0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928662" y="1000108"/>
              <a:ext cx="7151317" cy="13234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000" dirty="0" smtClean="0">
                  <a:latin typeface="Arial" charset="0"/>
                </a:rPr>
                <a:t>Rabattgestaltung nach Ihren Wünschen je nach Warenwert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20 % oder 1000 € bei einem Einkaufswert von über 3000 € 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10 % bei einem Einkaufswert von über 1000 €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  5 % bei Einkäufen unter 1000 €</a:t>
              </a:r>
              <a:endParaRPr lang="de-DE" sz="2000" dirty="0">
                <a:latin typeface="Arial" charset="0"/>
              </a:endParaRPr>
            </a:p>
          </p:txBody>
        </p:sp>
        <p:pic>
          <p:nvPicPr>
            <p:cNvPr id="46" name="Grafik 45" descr="Auswahl-mehrstufi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472" y="810008"/>
              <a:ext cx="8001056" cy="2904744"/>
            </a:xfrm>
            <a:prstGeom prst="rect">
              <a:avLst/>
            </a:prstGeom>
          </p:spPr>
        </p:pic>
        <p:sp>
          <p:nvSpPr>
            <p:cNvPr id="47" name="Textfeld 46"/>
            <p:cNvSpPr txBox="1"/>
            <p:nvPr/>
          </p:nvSpPr>
          <p:spPr>
            <a:xfrm>
              <a:off x="5429256" y="2214554"/>
              <a:ext cx="21657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G &gt; 2000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1928794" y="1714488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143636" y="1714488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1285852" y="2214554"/>
              <a:ext cx="25889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20% &gt; 1000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4291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457200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572396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714348" y="3143248"/>
              <a:ext cx="15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20%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3571868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3286116" y="928670"/>
              <a:ext cx="2343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Wenn G &gt; 3000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4714876" y="3143248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10%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6715140" y="314324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5%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2983115" y="3143248"/>
              <a:ext cx="11272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1000 €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876300"/>
            <a:ext cx="83994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Mehrstufige Auswahlstruktur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786050" y="928670"/>
            <a:ext cx="1643074" cy="142876"/>
          </a:xfrm>
          <a:prstGeom prst="round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Legende mit Pfeil nach unten 23"/>
          <p:cNvSpPr/>
          <p:nvPr/>
        </p:nvSpPr>
        <p:spPr bwMode="auto">
          <a:xfrm>
            <a:off x="3786182" y="3786190"/>
            <a:ext cx="3643338" cy="857256"/>
          </a:xfrm>
          <a:prstGeom prst="downArrowCallou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Mehrstufige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Auswahl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77342" y="920080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57158" y="785794"/>
            <a:ext cx="2357454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500" dirty="0" smtClean="0">
                <a:latin typeface="Arial" pitchFamily="34" charset="0"/>
                <a:cs typeface="Arial" pitchFamily="34" charset="0"/>
              </a:rPr>
              <a:t>G34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724444" y="926056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714612" y="785794"/>
            <a:ext cx="5786478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de-DE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Legende mit Pfeil nach oben 31"/>
          <p:cNvSpPr/>
          <p:nvPr/>
        </p:nvSpPr>
        <p:spPr bwMode="auto">
          <a:xfrm>
            <a:off x="142844" y="1049266"/>
            <a:ext cx="8786874" cy="1808229"/>
          </a:xfrm>
          <a:prstGeom prst="upArrowCallout">
            <a:avLst>
              <a:gd name="adj1" fmla="val 14333"/>
              <a:gd name="adj2" fmla="val 18333"/>
              <a:gd name="adj3" fmla="val 16333"/>
              <a:gd name="adj4" fmla="val 72977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de-DE" sz="1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uppieren 64"/>
          <p:cNvGrpSpPr/>
          <p:nvPr/>
        </p:nvGrpSpPr>
        <p:grpSpPr>
          <a:xfrm>
            <a:off x="1071538" y="2000240"/>
            <a:ext cx="7716892" cy="715968"/>
            <a:chOff x="1071538" y="2000240"/>
            <a:chExt cx="7716892" cy="715968"/>
          </a:xfrm>
        </p:grpSpPr>
        <p:cxnSp>
          <p:nvCxnSpPr>
            <p:cNvPr id="35" name="Gerade Verbindung 34"/>
            <p:cNvCxnSpPr/>
            <p:nvPr/>
          </p:nvCxnSpPr>
          <p:spPr bwMode="auto">
            <a:xfrm rot="5400000">
              <a:off x="715142" y="2356636"/>
              <a:ext cx="71438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/>
            <p:cNvCxnSpPr/>
            <p:nvPr/>
          </p:nvCxnSpPr>
          <p:spPr bwMode="auto">
            <a:xfrm rot="5400000">
              <a:off x="8430446" y="2356636"/>
              <a:ext cx="71438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/>
            <p:cNvCxnSpPr/>
            <p:nvPr/>
          </p:nvCxnSpPr>
          <p:spPr bwMode="auto">
            <a:xfrm rot="10800000">
              <a:off x="1071538" y="2714620"/>
              <a:ext cx="7715304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rot="5400000">
              <a:off x="1715274" y="2356636"/>
              <a:ext cx="71438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rot="5400000">
              <a:off x="5572926" y="2356636"/>
              <a:ext cx="71438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uppieren 63"/>
          <p:cNvGrpSpPr/>
          <p:nvPr/>
        </p:nvGrpSpPr>
        <p:grpSpPr>
          <a:xfrm>
            <a:off x="2786051" y="2000240"/>
            <a:ext cx="2938078" cy="358778"/>
            <a:chOff x="2755037" y="2000240"/>
            <a:chExt cx="3104435" cy="358778"/>
          </a:xfrm>
        </p:grpSpPr>
        <p:cxnSp>
          <p:nvCxnSpPr>
            <p:cNvPr id="44" name="Gerade Verbindung 43"/>
            <p:cNvCxnSpPr/>
            <p:nvPr/>
          </p:nvCxnSpPr>
          <p:spPr bwMode="auto">
            <a:xfrm rot="5400000">
              <a:off x="2577236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 rot="5400000">
              <a:off x="4179885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 rot="5400000">
              <a:off x="4751389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Gerade Verbindung 47"/>
            <p:cNvCxnSpPr/>
            <p:nvPr/>
          </p:nvCxnSpPr>
          <p:spPr bwMode="auto">
            <a:xfrm rot="5400000">
              <a:off x="5680083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Gerade Verbindung 48"/>
            <p:cNvCxnSpPr/>
            <p:nvPr/>
          </p:nvCxnSpPr>
          <p:spPr bwMode="auto">
            <a:xfrm>
              <a:off x="2755037" y="2357430"/>
              <a:ext cx="3102847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uppieren 62"/>
          <p:cNvGrpSpPr/>
          <p:nvPr/>
        </p:nvGrpSpPr>
        <p:grpSpPr>
          <a:xfrm>
            <a:off x="6667515" y="2000240"/>
            <a:ext cx="2028839" cy="358778"/>
            <a:chOff x="6715140" y="2000240"/>
            <a:chExt cx="2028839" cy="358778"/>
          </a:xfrm>
        </p:grpSpPr>
        <p:cxnSp>
          <p:nvCxnSpPr>
            <p:cNvPr id="56" name="Gerade Verbindung 55"/>
            <p:cNvCxnSpPr/>
            <p:nvPr/>
          </p:nvCxnSpPr>
          <p:spPr bwMode="auto">
            <a:xfrm rot="5400000">
              <a:off x="6537339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Gerade Verbindung 56"/>
            <p:cNvCxnSpPr/>
            <p:nvPr/>
          </p:nvCxnSpPr>
          <p:spPr bwMode="auto">
            <a:xfrm rot="5400000">
              <a:off x="7542233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Gerade Verbindung 57"/>
            <p:cNvCxnSpPr/>
            <p:nvPr/>
          </p:nvCxnSpPr>
          <p:spPr bwMode="auto">
            <a:xfrm rot="5400000">
              <a:off x="8094687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 rot="5400000">
              <a:off x="8555065" y="2178041"/>
              <a:ext cx="357190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>
              <a:off x="6715140" y="2357430"/>
              <a:ext cx="2028839" cy="1588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uppieren 65"/>
          <p:cNvGrpSpPr/>
          <p:nvPr/>
        </p:nvGrpSpPr>
        <p:grpSpPr>
          <a:xfrm>
            <a:off x="428596" y="3000372"/>
            <a:ext cx="8072494" cy="2904744"/>
            <a:chOff x="500034" y="810008"/>
            <a:chExt cx="8072494" cy="2904744"/>
          </a:xfrm>
        </p:grpSpPr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500034" y="3000372"/>
              <a:ext cx="7000924" cy="57943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de-DE" sz="3200" dirty="0" smtClean="0">
                  <a:latin typeface="PosterBodoni BT" pitchFamily="18" charset="0"/>
                </a:rPr>
                <a:t>Der Kunde kann wählen:</a:t>
              </a:r>
              <a:endParaRPr lang="de-DE" sz="3200" dirty="0">
                <a:latin typeface="PosterBodoni BT" pitchFamily="18" charset="0"/>
              </a:endParaRP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928662" y="1000108"/>
              <a:ext cx="7151317" cy="13234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000" dirty="0" smtClean="0">
                  <a:latin typeface="Arial" charset="0"/>
                </a:rPr>
                <a:t>Rabattgestaltung nach Ihren Wünschen je nach Warenwert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20 % oder 1000 € bei einem Einkaufswert von über 3000 € 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10 % bei einem Einkaufswert von über 1000 €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  5 % bei Einkäufen unter 1000 €</a:t>
              </a:r>
              <a:endParaRPr lang="de-DE" sz="2000" dirty="0">
                <a:latin typeface="Arial" charset="0"/>
              </a:endParaRPr>
            </a:p>
          </p:txBody>
        </p:sp>
        <p:pic>
          <p:nvPicPr>
            <p:cNvPr id="69" name="Grafik 68" descr="Auswahl-mehrstufi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" y="810008"/>
              <a:ext cx="8001056" cy="2904744"/>
            </a:xfrm>
            <a:prstGeom prst="rect">
              <a:avLst/>
            </a:prstGeom>
          </p:spPr>
        </p:pic>
        <p:sp>
          <p:nvSpPr>
            <p:cNvPr id="70" name="Textfeld 69"/>
            <p:cNvSpPr txBox="1"/>
            <p:nvPr/>
          </p:nvSpPr>
          <p:spPr>
            <a:xfrm>
              <a:off x="5429256" y="2214554"/>
              <a:ext cx="21657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G &gt; 2000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1928794" y="1714488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feld 71"/>
            <p:cNvSpPr txBox="1"/>
            <p:nvPr/>
          </p:nvSpPr>
          <p:spPr>
            <a:xfrm>
              <a:off x="6143636" y="1714488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1285852" y="2214554"/>
              <a:ext cx="25889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20% &gt; 1000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64291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57200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7572396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714348" y="3143248"/>
              <a:ext cx="15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20%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3571868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3286116" y="928670"/>
              <a:ext cx="2343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Wenn G &gt; 3000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714876" y="3143248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10%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6715140" y="314324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5%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3351807" y="314324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““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2" name="Textfeld 91"/>
          <p:cNvSpPr txBox="1"/>
          <p:nvPr/>
        </p:nvSpPr>
        <p:spPr>
          <a:xfrm>
            <a:off x="142844" y="1571612"/>
            <a:ext cx="88136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WENN</a:t>
            </a:r>
            <a:r>
              <a: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951614" y="1571612"/>
            <a:ext cx="11031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I33&gt;3000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1816674" y="1571612"/>
            <a:ext cx="42888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WENN</a:t>
            </a:r>
            <a:r>
              <a:rPr lang="de-DE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de-DE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de-DE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2697000" y="1571612"/>
            <a:ext cx="168667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20%*I33&gt;1000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4307478" y="1571612"/>
            <a:ext cx="6222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4961586" y="1571611"/>
            <a:ext cx="3289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““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831489" y="1571612"/>
            <a:ext cx="30267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WENN</a:t>
            </a:r>
            <a:r>
              <a:rPr lang="de-DE" sz="1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de-DE" sz="1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de-DE" sz="1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7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6640661" y="1571612"/>
            <a:ext cx="110318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I33&gt;2000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672409" y="1571612"/>
            <a:ext cx="6222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8186763" y="1571612"/>
            <a:ext cx="5004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de-DE" sz="1700" b="1" dirty="0" smtClean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uppieren 108"/>
          <p:cNvGrpSpPr/>
          <p:nvPr/>
        </p:nvGrpSpPr>
        <p:grpSpPr>
          <a:xfrm>
            <a:off x="1714480" y="1928802"/>
            <a:ext cx="4572032" cy="1643098"/>
            <a:chOff x="3357554" y="2000240"/>
            <a:chExt cx="4572032" cy="1643098"/>
          </a:xfrm>
        </p:grpSpPr>
        <p:sp>
          <p:nvSpPr>
            <p:cNvPr id="110" name="Pfeil nach oben 109"/>
            <p:cNvSpPr/>
            <p:nvPr/>
          </p:nvSpPr>
          <p:spPr bwMode="auto">
            <a:xfrm>
              <a:off x="5143504" y="2000240"/>
              <a:ext cx="428628" cy="100013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Abgerundetes Rechteck 110"/>
            <p:cNvSpPr/>
            <p:nvPr/>
          </p:nvSpPr>
          <p:spPr>
            <a:xfrm>
              <a:off x="3357554" y="3000372"/>
              <a:ext cx="4572032" cy="642966"/>
            </a:xfrm>
            <a:prstGeom prst="roundRect">
              <a:avLst>
                <a:gd name="adj" fmla="val 14139"/>
              </a:avLst>
            </a:prstGeom>
            <a:ln/>
            <a:effectLst>
              <a:glow rad="101600">
                <a:schemeClr val="accent6">
                  <a:lumMod val="60000"/>
                  <a:lumOff val="40000"/>
                  <a:alpha val="40000"/>
                </a:schemeClr>
              </a:glow>
              <a:outerShdw blurRad="40000" dir="5400000" rotWithShape="0">
                <a:schemeClr val="tx1">
                  <a:alpha val="38000"/>
                </a:scheme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de-DE" dirty="0" smtClean="0">
                  <a:latin typeface="Arial" pitchFamily="34" charset="0"/>
                  <a:cs typeface="Arial" pitchFamily="34" charset="0"/>
                </a:rPr>
                <a:t>Prozentwert bei 20 % &gt; 1000 €</a:t>
              </a: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3986300" y="1928802"/>
            <a:ext cx="2938080" cy="1656662"/>
            <a:chOff x="3986300" y="2000240"/>
            <a:chExt cx="2938080" cy="1656662"/>
          </a:xfrm>
        </p:grpSpPr>
        <p:sp>
          <p:nvSpPr>
            <p:cNvPr id="84" name="Pfeil nach oben 83"/>
            <p:cNvSpPr/>
            <p:nvPr/>
          </p:nvSpPr>
          <p:spPr bwMode="auto">
            <a:xfrm>
              <a:off x="5143504" y="2000240"/>
              <a:ext cx="428628" cy="1000132"/>
            </a:xfrm>
            <a:prstGeom prst="up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Abgerundetes Rechteck 82"/>
            <p:cNvSpPr/>
            <p:nvPr/>
          </p:nvSpPr>
          <p:spPr>
            <a:xfrm>
              <a:off x="3986300" y="3013936"/>
              <a:ext cx="2938080" cy="642966"/>
            </a:xfrm>
            <a:prstGeom prst="roundRect">
              <a:avLst>
                <a:gd name="adj" fmla="val 14139"/>
              </a:avLst>
            </a:prstGeom>
            <a:ln/>
            <a:effectLst>
              <a:glow rad="101600">
                <a:schemeClr val="accent6">
                  <a:lumMod val="60000"/>
                  <a:lumOff val="40000"/>
                  <a:alpha val="40000"/>
                </a:schemeClr>
              </a:glow>
              <a:outerShdw blurRad="40000" dir="5400000" rotWithShape="0">
                <a:schemeClr val="tx1">
                  <a:alpha val="38000"/>
                </a:scheme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de-DE" dirty="0" smtClean="0">
                  <a:latin typeface="Arial" pitchFamily="34" charset="0"/>
                  <a:cs typeface="Arial" pitchFamily="34" charset="0"/>
                </a:rPr>
                <a:t>Die Zelle bleibt leer!</a:t>
              </a:r>
              <a:endParaRPr lang="de-DE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Textfeld 85"/>
          <p:cNvSpPr txBox="1"/>
          <p:nvPr/>
        </p:nvSpPr>
        <p:spPr>
          <a:xfrm>
            <a:off x="2071670" y="2428868"/>
            <a:ext cx="70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DANN</a:t>
            </a:r>
            <a:endParaRPr lang="de-DE" sz="14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5929322" y="242886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SONST</a:t>
            </a:r>
            <a:endParaRPr lang="de-DE" sz="14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1071538" y="242886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WENN</a:t>
            </a:r>
            <a:endParaRPr lang="de-DE" sz="1400" b="1" dirty="0">
              <a:solidFill>
                <a:srgbClr val="FF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4268013" y="2071678"/>
            <a:ext cx="70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DANN</a:t>
            </a:r>
            <a:endParaRPr lang="de-DE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860032" y="2071678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SONST</a:t>
            </a:r>
            <a:endParaRPr lang="de-DE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2786050" y="207167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WENN</a:t>
            </a:r>
            <a:endParaRPr lang="de-DE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643834" y="2071678"/>
            <a:ext cx="70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DANN</a:t>
            </a:r>
            <a:endParaRPr lang="de-DE" sz="1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8215338" y="2071678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SO.</a:t>
            </a:r>
            <a:endParaRPr lang="de-DE" sz="1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6643702" y="207167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WENN</a:t>
            </a:r>
            <a:endParaRPr lang="de-DE" sz="14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Abgerundetes Rechteck 104"/>
          <p:cNvSpPr/>
          <p:nvPr/>
        </p:nvSpPr>
        <p:spPr>
          <a:xfrm>
            <a:off x="2699792" y="813366"/>
            <a:ext cx="5830794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400" dirty="0" smtClean="0">
                <a:latin typeface="Arial Narrow" pitchFamily="34" charset="0"/>
                <a:cs typeface="Arial" pitchFamily="34" charset="0"/>
              </a:rPr>
              <a:t>=WENN(I33&gt;3000;WENN(20%*I33&gt;1000;20%;““);WENN(I33&gt;2000;10%;5%))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357158" y="801610"/>
            <a:ext cx="8173428" cy="309264"/>
            <a:chOff x="500034" y="1723915"/>
            <a:chExt cx="5846723" cy="357190"/>
          </a:xfrm>
        </p:grpSpPr>
        <p:sp>
          <p:nvSpPr>
            <p:cNvPr id="19" name="Richtungspfeil 18"/>
            <p:cNvSpPr/>
            <p:nvPr/>
          </p:nvSpPr>
          <p:spPr>
            <a:xfrm>
              <a:off x="929949" y="1795535"/>
              <a:ext cx="1267218" cy="214416"/>
            </a:xfrm>
            <a:prstGeom prst="homePlate">
              <a:avLst/>
            </a:prstGeom>
            <a:solidFill>
              <a:srgbClr val="660066"/>
            </a:solidFill>
            <a:ln w="3175" cap="rnd">
              <a:solidFill>
                <a:srgbClr val="660066"/>
              </a:solidFill>
              <a:bevel/>
              <a:headEnd type="triangle" w="med" len="med"/>
              <a:tailEnd type="none" w="med" len="med"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lt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00034" y="1723915"/>
              <a:ext cx="5846723" cy="357190"/>
            </a:xfrm>
            <a:prstGeom prst="rect">
              <a:avLst/>
            </a:prstGeom>
            <a:noFill/>
            <a:ln w="38100" cap="rnd">
              <a:solidFill>
                <a:srgbClr val="660066"/>
              </a:solidFill>
              <a:bevel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32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86" grpId="0"/>
      <p:bldP spid="87" grpId="0"/>
      <p:bldP spid="88" grpId="0"/>
      <p:bldP spid="89" grpId="1"/>
      <p:bldP spid="90" grpId="1"/>
      <p:bldP spid="91" grpId="1"/>
      <p:bldP spid="102" grpId="1"/>
      <p:bldP spid="103" grpId="1"/>
      <p:bldP spid="104" grpId="1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sp>
        <p:nvSpPr>
          <p:cNvPr id="65" name="Rechteck 64"/>
          <p:cNvSpPr/>
          <p:nvPr/>
        </p:nvSpPr>
        <p:spPr bwMode="auto">
          <a:xfrm>
            <a:off x="5286381" y="3952306"/>
            <a:ext cx="653772" cy="29259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Automatisches Ausfüllen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824150" y="935581"/>
            <a:ext cx="4972352" cy="145490"/>
          </a:xfrm>
          <a:prstGeom prst="round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15442" y="929605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95258" y="814369"/>
            <a:ext cx="2357454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500" dirty="0" smtClean="0">
                <a:latin typeface="Arial" pitchFamily="34" charset="0"/>
                <a:cs typeface="Arial" pitchFamily="34" charset="0"/>
              </a:rPr>
              <a:t>G34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762544" y="935581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768559" y="822891"/>
            <a:ext cx="5786478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400" dirty="0" smtClean="0">
                <a:latin typeface="Arial Narrow" pitchFamily="34" charset="0"/>
                <a:cs typeface="Arial" pitchFamily="34" charset="0"/>
              </a:rPr>
              <a:t>=WENN(I33&gt;3000;WENN(20%*I33&gt;1000;20%;““);WENN(I33&gt;1000;10%;5%))</a:t>
            </a:r>
          </a:p>
        </p:txBody>
      </p:sp>
      <p:grpSp>
        <p:nvGrpSpPr>
          <p:cNvPr id="2" name="Gruppieren 17"/>
          <p:cNvGrpSpPr/>
          <p:nvPr/>
        </p:nvGrpSpPr>
        <p:grpSpPr>
          <a:xfrm>
            <a:off x="395258" y="811135"/>
            <a:ext cx="8173428" cy="309264"/>
            <a:chOff x="500034" y="1723915"/>
            <a:chExt cx="5846723" cy="357190"/>
          </a:xfrm>
        </p:grpSpPr>
        <p:sp>
          <p:nvSpPr>
            <p:cNvPr id="19" name="Richtungspfeil 18"/>
            <p:cNvSpPr/>
            <p:nvPr/>
          </p:nvSpPr>
          <p:spPr>
            <a:xfrm>
              <a:off x="929949" y="1795535"/>
              <a:ext cx="1267218" cy="214416"/>
            </a:xfrm>
            <a:prstGeom prst="homePlate">
              <a:avLst/>
            </a:prstGeom>
            <a:solidFill>
              <a:srgbClr val="660066"/>
            </a:solidFill>
            <a:ln w="3175" cap="rnd">
              <a:solidFill>
                <a:srgbClr val="660066"/>
              </a:solidFill>
              <a:bevel/>
              <a:headEnd type="triangle" w="med" len="med"/>
              <a:tailEnd type="none" w="med" len="med"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lt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00034" y="1723915"/>
              <a:ext cx="5846723" cy="357190"/>
            </a:xfrm>
            <a:prstGeom prst="rect">
              <a:avLst/>
            </a:prstGeom>
            <a:noFill/>
            <a:ln w="38100" cap="rnd">
              <a:solidFill>
                <a:srgbClr val="660066"/>
              </a:solidFill>
              <a:bevel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502884" y="4286256"/>
            <a:ext cx="8101564" cy="353943"/>
          </a:xfrm>
          <a:prstGeom prst="rect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de-DE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515442" y="4293096"/>
            <a:ext cx="8448147" cy="630605"/>
            <a:chOff x="179512" y="1571612"/>
            <a:chExt cx="8448147" cy="630605"/>
          </a:xfrm>
        </p:grpSpPr>
        <p:sp>
          <p:nvSpPr>
            <p:cNvPr id="41" name="Textfeld 40"/>
            <p:cNvSpPr txBox="1"/>
            <p:nvPr/>
          </p:nvSpPr>
          <p:spPr>
            <a:xfrm>
              <a:off x="179512" y="1571612"/>
              <a:ext cx="8448147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WENN</a:t>
              </a:r>
              <a:r>
                <a:rPr lang="de-DE" sz="1700" b="1" dirty="0" smtClean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de-DE" sz="1700" b="1" dirty="0" smtClean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                                         </a:t>
              </a:r>
              <a:r>
                <a:rPr lang="de-DE" sz="1700" b="1" dirty="0" smtClean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                               </a:t>
              </a:r>
              <a:r>
                <a:rPr lang="de-DE" sz="1700" b="1" dirty="0" smtClean="0">
                  <a:solidFill>
                    <a:srgbClr val="FF505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951614" y="1571612"/>
              <a:ext cx="110318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I33&gt;3000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1579282" y="1571612"/>
              <a:ext cx="42888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WENN</a:t>
              </a:r>
              <a:r>
                <a:rPr lang="de-DE" sz="1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lang="de-DE" sz="1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de-DE" sz="1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de-DE" sz="17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2697000" y="1571612"/>
              <a:ext cx="168667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20%*I33&gt;1000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4307478" y="1571612"/>
              <a:ext cx="62228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20%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4932040" y="1571612"/>
              <a:ext cx="32893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““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5364088" y="1586664"/>
              <a:ext cx="28803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WENN</a:t>
              </a:r>
              <a:r>
                <a:rPr lang="de-DE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de-DE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de-DE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;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de-DE" sz="17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6127601" y="1581137"/>
              <a:ext cx="110318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I33&gt;2000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149430" y="1571612"/>
              <a:ext cx="62228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10%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7696919" y="1581137"/>
              <a:ext cx="50045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5%</a:t>
              </a:r>
              <a:endParaRPr lang="de-DE" sz="1700" b="1" dirty="0" smtClean="0">
                <a:solidFill>
                  <a:srgbClr val="FF5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Legende mit Pfeil nach oben 32"/>
          <p:cNvSpPr/>
          <p:nvPr/>
        </p:nvSpPr>
        <p:spPr bwMode="auto">
          <a:xfrm>
            <a:off x="3645687" y="4613585"/>
            <a:ext cx="3643338" cy="857256"/>
          </a:xfrm>
          <a:prstGeom prst="upArrowCallou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Zelle bleibt leer!</a:t>
            </a:r>
          </a:p>
        </p:txBody>
      </p:sp>
      <p:sp>
        <p:nvSpPr>
          <p:cNvPr id="24" name="Legende mit Pfeil nach unten 23"/>
          <p:cNvSpPr/>
          <p:nvPr/>
        </p:nvSpPr>
        <p:spPr bwMode="auto">
          <a:xfrm>
            <a:off x="3610769" y="3133721"/>
            <a:ext cx="3643338" cy="857256"/>
          </a:xfrm>
          <a:prstGeom prst="downArrowCallou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Mehrstufige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 Auswahl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407403" y="862012"/>
            <a:ext cx="8072494" cy="2904744"/>
            <a:chOff x="500034" y="810008"/>
            <a:chExt cx="8072494" cy="2904744"/>
          </a:xfrm>
        </p:grpSpPr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500034" y="3000372"/>
              <a:ext cx="7000924" cy="579437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de-DE" sz="3200" dirty="0" smtClean="0">
                  <a:latin typeface="PosterBodoni BT" pitchFamily="18" charset="0"/>
                </a:rPr>
                <a:t>Der Kunde kann wählen:</a:t>
              </a:r>
              <a:endParaRPr lang="de-DE" sz="3200" dirty="0">
                <a:latin typeface="PosterBodoni BT" pitchFamily="18" charset="0"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928662" y="1000108"/>
              <a:ext cx="7151317" cy="13234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2000" dirty="0" smtClean="0">
                  <a:latin typeface="Arial" charset="0"/>
                </a:rPr>
                <a:t>Rabattgestaltung nach Ihren Wünschen je nach Warenwert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20 % oder 1000 € bei einem Einkaufswert von über 3000 € 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10 % bei einem Einkaufswert von über 1000 € </a:t>
              </a:r>
            </a:p>
            <a:p>
              <a:pPr algn="l">
                <a:buFont typeface="Arial" pitchFamily="34" charset="0"/>
                <a:buChar char="•"/>
              </a:pPr>
              <a:r>
                <a:rPr lang="de-DE" sz="2000" dirty="0" smtClean="0">
                  <a:latin typeface="Arial" charset="0"/>
                </a:rPr>
                <a:t>   5 % bei Einkäufen unter 1000 €</a:t>
              </a:r>
              <a:endParaRPr lang="de-DE" sz="2000" dirty="0">
                <a:latin typeface="Arial" charset="0"/>
              </a:endParaRPr>
            </a:p>
          </p:txBody>
        </p:sp>
        <p:pic>
          <p:nvPicPr>
            <p:cNvPr id="39" name="Grafik 38" descr="Auswahl-mehrstufi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472" y="810008"/>
              <a:ext cx="8001056" cy="2904744"/>
            </a:xfrm>
            <a:prstGeom prst="rect">
              <a:avLst/>
            </a:prstGeom>
          </p:spPr>
        </p:pic>
        <p:sp>
          <p:nvSpPr>
            <p:cNvPr id="40" name="Textfeld 39"/>
            <p:cNvSpPr txBox="1"/>
            <p:nvPr/>
          </p:nvSpPr>
          <p:spPr>
            <a:xfrm>
              <a:off x="5429256" y="2214554"/>
              <a:ext cx="21657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G &gt; 1000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1928794" y="1714488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143636" y="1714488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1285852" y="2214554"/>
              <a:ext cx="25889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latin typeface="Arial" pitchFamily="34" charset="0"/>
                  <a:cs typeface="Arial" pitchFamily="34" charset="0"/>
                </a:rPr>
                <a:t>Wenn 20% &gt; 1000</a:t>
              </a:r>
              <a:endParaRPr lang="de-DE" sz="2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64291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572000" y="2500306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Dann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7572396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714348" y="3143248"/>
              <a:ext cx="1596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20%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571868" y="250030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Sonst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feld 59"/>
            <p:cNvSpPr txBox="1"/>
            <p:nvPr/>
          </p:nvSpPr>
          <p:spPr>
            <a:xfrm>
              <a:off x="3286116" y="928670"/>
              <a:ext cx="23431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Wenn G &gt; 3000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4714876" y="3143248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10%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715140" y="3143248"/>
              <a:ext cx="1714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p% = 5%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3351807" y="314324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““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Abgerundetes Rechteck 63"/>
          <p:cNvSpPr/>
          <p:nvPr/>
        </p:nvSpPr>
        <p:spPr>
          <a:xfrm>
            <a:off x="179512" y="1007019"/>
            <a:ext cx="5000660" cy="1928826"/>
          </a:xfrm>
          <a:prstGeom prst="roundRect">
            <a:avLst>
              <a:gd name="adj" fmla="val 12515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r>
              <a:rPr lang="de-DE" sz="2000" dirty="0" smtClean="0">
                <a:latin typeface="Arial" charset="0"/>
              </a:rPr>
              <a:t>20 % von 3.690,60 € sind 738,12 €</a:t>
            </a:r>
          </a:p>
          <a:p>
            <a:pPr algn="l">
              <a:spcAft>
                <a:spcPts val="600"/>
              </a:spcAft>
            </a:pPr>
            <a:endParaRPr lang="de-DE" sz="2000" dirty="0">
              <a:latin typeface="Arial" charset="0"/>
            </a:endParaRPr>
          </a:p>
          <a:p>
            <a:pPr algn="l">
              <a:spcAft>
                <a:spcPts val="600"/>
              </a:spcAft>
            </a:pPr>
            <a:r>
              <a:rPr lang="de-DE" sz="2000" dirty="0" smtClean="0">
                <a:latin typeface="Arial" charset="0"/>
              </a:rPr>
              <a:t>G34 bleibt leer, der Rabatt wird </a:t>
            </a:r>
            <a:r>
              <a:rPr lang="de-DE" sz="2000" dirty="0" smtClean="0">
                <a:latin typeface="Arial" charset="0"/>
              </a:rPr>
              <a:t>später auf </a:t>
            </a:r>
            <a:r>
              <a:rPr lang="de-DE" sz="2000" dirty="0">
                <a:latin typeface="Arial" charset="0"/>
              </a:rPr>
              <a:t> </a:t>
            </a:r>
            <a:r>
              <a:rPr lang="de-DE" sz="2000" dirty="0" smtClean="0">
                <a:latin typeface="Arial" charset="0"/>
              </a:rPr>
              <a:t>1.000,00 </a:t>
            </a:r>
            <a:r>
              <a:rPr lang="de-DE" sz="2000" dirty="0" smtClean="0">
                <a:latin typeface="Arial" charset="0"/>
              </a:rPr>
              <a:t>€ festgesetzt.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6" grpId="0" animBg="1"/>
      <p:bldP spid="33" grpId="0" animBg="1"/>
      <p:bldP spid="24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Automatisches Ausfüllen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824150" y="938195"/>
            <a:ext cx="4788724" cy="140262"/>
          </a:xfrm>
          <a:prstGeom prst="round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15442" y="929605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95258" y="814369"/>
            <a:ext cx="2357454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500" dirty="0" smtClean="0">
                <a:latin typeface="Arial" pitchFamily="34" charset="0"/>
                <a:cs typeface="Arial" pitchFamily="34" charset="0"/>
              </a:rPr>
              <a:t>I34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762544" y="935581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767766" y="830185"/>
            <a:ext cx="5815974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400" dirty="0" smtClean="0">
                <a:latin typeface="Arial" pitchFamily="34" charset="0"/>
                <a:cs typeface="Arial" pitchFamily="34" charset="0"/>
              </a:rPr>
              <a:t>=WENN(G34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= ““; 1000 € ; G34 * I33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7"/>
          <p:cNvGrpSpPr/>
          <p:nvPr/>
        </p:nvGrpSpPr>
        <p:grpSpPr>
          <a:xfrm>
            <a:off x="395258" y="811135"/>
            <a:ext cx="8173428" cy="309264"/>
            <a:chOff x="500034" y="1723915"/>
            <a:chExt cx="5846723" cy="357190"/>
          </a:xfrm>
        </p:grpSpPr>
        <p:sp>
          <p:nvSpPr>
            <p:cNvPr id="19" name="Richtungspfeil 18"/>
            <p:cNvSpPr/>
            <p:nvPr/>
          </p:nvSpPr>
          <p:spPr>
            <a:xfrm>
              <a:off x="929949" y="1795535"/>
              <a:ext cx="1267218" cy="214416"/>
            </a:xfrm>
            <a:prstGeom prst="homePlate">
              <a:avLst/>
            </a:prstGeom>
            <a:solidFill>
              <a:srgbClr val="660066"/>
            </a:solidFill>
            <a:ln w="3175" cap="rnd">
              <a:solidFill>
                <a:srgbClr val="660066"/>
              </a:solidFill>
              <a:bevel/>
              <a:headEnd type="triangle" w="med" len="med"/>
              <a:tailEnd type="none" w="med" len="med"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lt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500034" y="1723915"/>
              <a:ext cx="5846723" cy="357190"/>
            </a:xfrm>
            <a:prstGeom prst="rect">
              <a:avLst/>
            </a:prstGeom>
            <a:noFill/>
            <a:ln w="38100" cap="rnd">
              <a:solidFill>
                <a:srgbClr val="660066"/>
              </a:solidFill>
              <a:bevel/>
            </a:ln>
            <a:scene3d>
              <a:camera prst="orthographicFront"/>
              <a:lightRig rig="threePt" dir="t">
                <a:rot lat="0" lon="0" rev="2700000"/>
              </a:lightRig>
            </a:scene3d>
            <a:sp3d extrusionH="76200" contourW="12700" prstMaterial="plastic">
              <a:bevelT/>
              <a:extrusionClr>
                <a:srgbClr val="660066"/>
              </a:extrusionClr>
              <a:contourClr>
                <a:srgbClr val="FF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/>
            </a:p>
          </p:txBody>
        </p:sp>
      </p:grpSp>
      <p:sp>
        <p:nvSpPr>
          <p:cNvPr id="38" name="Abgerundetes Rechteck 37"/>
          <p:cNvSpPr/>
          <p:nvPr/>
        </p:nvSpPr>
        <p:spPr>
          <a:xfrm>
            <a:off x="285720" y="1214422"/>
            <a:ext cx="5942464" cy="1278474"/>
          </a:xfrm>
          <a:prstGeom prst="roundRect">
            <a:avLst>
              <a:gd name="adj" fmla="val 12515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  <a:tabLst>
                <a:tab pos="361950" algn="l"/>
                <a:tab pos="714375" algn="l"/>
              </a:tabLst>
            </a:pPr>
            <a:r>
              <a:rPr lang="de-DE" sz="2000" b="1" dirty="0" smtClean="0">
                <a:latin typeface="Arial" charset="0"/>
              </a:rPr>
              <a:t>Wenn</a:t>
            </a:r>
            <a:r>
              <a:rPr lang="de-DE" sz="2000" dirty="0" smtClean="0">
                <a:latin typeface="Arial" charset="0"/>
              </a:rPr>
              <a:t> </a:t>
            </a:r>
            <a:r>
              <a:rPr lang="de-DE" sz="2000" dirty="0">
                <a:latin typeface="Arial" charset="0"/>
              </a:rPr>
              <a:t>die Zelle G34 leer ist, </a:t>
            </a:r>
            <a:r>
              <a:rPr lang="de-DE" sz="2000" dirty="0" smtClean="0">
                <a:latin typeface="Arial" charset="0"/>
              </a:rPr>
              <a:t/>
            </a:r>
            <a:br>
              <a:rPr lang="de-DE" sz="2000" dirty="0" smtClean="0">
                <a:latin typeface="Arial" charset="0"/>
              </a:rPr>
            </a:br>
            <a:r>
              <a:rPr lang="de-DE" sz="2000" dirty="0" smtClean="0">
                <a:latin typeface="Arial" charset="0"/>
              </a:rPr>
              <a:t>	</a:t>
            </a:r>
            <a:r>
              <a:rPr lang="de-DE" sz="2000" b="1" dirty="0" smtClean="0">
                <a:latin typeface="Arial" charset="0"/>
              </a:rPr>
              <a:t>dann</a:t>
            </a:r>
            <a:r>
              <a:rPr lang="de-DE" sz="2000" dirty="0" smtClean="0">
                <a:latin typeface="Arial" charset="0"/>
              </a:rPr>
              <a:t> erhält der Kunde 1000 € Sonderrabatt, </a:t>
            </a:r>
            <a:br>
              <a:rPr lang="de-DE" sz="2000" dirty="0" smtClean="0">
                <a:latin typeface="Arial" charset="0"/>
              </a:rPr>
            </a:br>
            <a:r>
              <a:rPr lang="de-DE" sz="2000" dirty="0" smtClean="0">
                <a:latin typeface="Arial" charset="0"/>
              </a:rPr>
              <a:t>		</a:t>
            </a:r>
            <a:r>
              <a:rPr lang="de-DE" sz="2000" b="1" dirty="0" smtClean="0">
                <a:latin typeface="Arial" charset="0"/>
              </a:rPr>
              <a:t>sonst </a:t>
            </a:r>
            <a:r>
              <a:rPr lang="de-DE" sz="2000" dirty="0" smtClean="0">
                <a:latin typeface="Arial" charset="0"/>
              </a:rPr>
              <a:t>wird der Rabattwert berechnet.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7115832" y="3962404"/>
            <a:ext cx="994085" cy="292592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Legende mit Pfeil nach unten 23"/>
          <p:cNvSpPr/>
          <p:nvPr/>
        </p:nvSpPr>
        <p:spPr bwMode="auto">
          <a:xfrm>
            <a:off x="5364088" y="2924944"/>
            <a:ext cx="3643338" cy="857256"/>
          </a:xfrm>
          <a:prstGeom prst="downArrowCallout">
            <a:avLst/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rPr>
              <a:t>Auswahl: 1000 € oder Prozentwert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167161" y="4192101"/>
            <a:ext cx="6301934" cy="675130"/>
            <a:chOff x="2167161" y="4192101"/>
            <a:chExt cx="6301934" cy="675130"/>
          </a:xfrm>
        </p:grpSpPr>
        <p:sp>
          <p:nvSpPr>
            <p:cNvPr id="3" name="Pfeil nach oben 2"/>
            <p:cNvSpPr/>
            <p:nvPr/>
          </p:nvSpPr>
          <p:spPr bwMode="auto">
            <a:xfrm>
              <a:off x="7006716" y="4192101"/>
              <a:ext cx="432048" cy="460058"/>
            </a:xfrm>
            <a:prstGeom prst="upArrow">
              <a:avLst/>
            </a:prstGeom>
            <a:solidFill>
              <a:srgbClr val="6600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endParaRPr lang="de-DE" sz="17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67161" y="4513288"/>
              <a:ext cx="6301934" cy="353943"/>
            </a:xfrm>
            <a:prstGeom prst="rect">
              <a:avLst/>
            </a:prstGeom>
            <a:solidFill>
              <a:srgbClr val="660066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de-DE" sz="17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=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WENN(G34 </a:t>
              </a:r>
              <a:r>
                <a:rPr lang="de-DE" sz="17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= ““; 1000 € ; G34 * I33</a:t>
              </a:r>
              <a:r>
                <a:rPr lang="de-DE" sz="17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de-DE" sz="1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24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862012"/>
            <a:ext cx="8401050" cy="5133975"/>
          </a:xfrm>
          <a:prstGeom prst="rect">
            <a:avLst/>
          </a:prstGeom>
        </p:spPr>
      </p:pic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Automatisches Ausfüllen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2824150" y="929605"/>
            <a:ext cx="4988210" cy="151465"/>
          </a:xfrm>
          <a:prstGeom prst="round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15442" y="929605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395257" y="814369"/>
            <a:ext cx="8165873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de-DE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762544" y="935581"/>
            <a:ext cx="1000132" cy="142876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752712" y="119698"/>
            <a:ext cx="5786478" cy="2857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de-DE" sz="1400" dirty="0" smtClean="0">
                <a:latin typeface="Arial Narrow" pitchFamily="34" charset="0"/>
                <a:cs typeface="Arial" pitchFamily="34" charset="0"/>
              </a:rPr>
              <a:t>=WENN(I33&gt;3000;WENN(20%*I33&gt;1000;20%;““);WENN(I33&gt;2000;10%;5%))</a:t>
            </a:r>
          </a:p>
        </p:txBody>
      </p:sp>
      <p:sp>
        <p:nvSpPr>
          <p:cNvPr id="21" name="Rechteck 20"/>
          <p:cNvSpPr/>
          <p:nvPr/>
        </p:nvSpPr>
        <p:spPr>
          <a:xfrm>
            <a:off x="395258" y="811135"/>
            <a:ext cx="8173428" cy="309264"/>
          </a:xfrm>
          <a:prstGeom prst="rect">
            <a:avLst/>
          </a:prstGeom>
          <a:noFill/>
          <a:ln w="38100" cap="rnd">
            <a:solidFill>
              <a:srgbClr val="660066"/>
            </a:solidFill>
            <a:bevel/>
          </a:ln>
          <a:scene3d>
            <a:camera prst="orthographicFront"/>
            <a:lightRig rig="threePt" dir="t">
              <a:rot lat="0" lon="0" rev="2700000"/>
            </a:lightRig>
          </a:scene3d>
          <a:sp3d extrusionH="76200" contourW="12700" prstMaterial="plastic">
            <a:bevelT/>
            <a:extrusionClr>
              <a:srgbClr val="660066"/>
            </a:extrusionClr>
            <a:contourClr>
              <a:srgbClr val="FF66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38" name="Abgerundetes Rechteck 37"/>
          <p:cNvSpPr/>
          <p:nvPr/>
        </p:nvSpPr>
        <p:spPr>
          <a:xfrm>
            <a:off x="285720" y="1214422"/>
            <a:ext cx="5000660" cy="1928826"/>
          </a:xfrm>
          <a:prstGeom prst="roundRect">
            <a:avLst>
              <a:gd name="adj" fmla="val 12515"/>
            </a:avLst>
          </a:prstGeom>
          <a:ln/>
          <a:effectLst>
            <a:glow rad="101600">
              <a:schemeClr val="accent6">
                <a:lumMod val="60000"/>
                <a:lumOff val="40000"/>
                <a:alpha val="40000"/>
              </a:schemeClr>
            </a:glow>
            <a:outerShdw blurRad="40000" dir="5400000" rotWithShape="0">
              <a:schemeClr val="tx1">
                <a:alpha val="3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spcAft>
                <a:spcPts val="600"/>
              </a:spcAft>
            </a:pPr>
            <a:r>
              <a:rPr lang="de-DE" sz="2000" dirty="0" smtClean="0">
                <a:latin typeface="Arial" charset="0"/>
              </a:rPr>
              <a:t>Nach der Formeleingabe muss eine Überprüfung der Richtigkeit erfolgen.</a:t>
            </a:r>
          </a:p>
          <a:p>
            <a:pPr algn="l">
              <a:spcAft>
                <a:spcPts val="600"/>
              </a:spcAft>
            </a:pPr>
            <a:r>
              <a:rPr lang="de-DE" sz="2000" dirty="0" smtClean="0">
                <a:latin typeface="Arial" charset="0"/>
              </a:rPr>
              <a:t>Setze dazu bei deiner Rechnung die Stückzahlen stufenweise höher, um alle Fälle überprüfen zu können.</a:t>
            </a:r>
          </a:p>
        </p:txBody>
      </p:sp>
      <p:sp>
        <p:nvSpPr>
          <p:cNvPr id="12" name="Pfeil nach unten 11"/>
          <p:cNvSpPr/>
          <p:nvPr/>
        </p:nvSpPr>
        <p:spPr bwMode="auto">
          <a:xfrm>
            <a:off x="5549008" y="1593944"/>
            <a:ext cx="463152" cy="466904"/>
          </a:xfrm>
          <a:prstGeom prst="downArrow">
            <a:avLst/>
          </a:prstGeom>
          <a:solidFill>
            <a:srgbClr val="6600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de-DE" sz="17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5299205" y="3961631"/>
            <a:ext cx="2806520" cy="288032"/>
            <a:chOff x="5299205" y="3961631"/>
            <a:chExt cx="2806520" cy="288032"/>
          </a:xfrm>
        </p:grpSpPr>
        <p:sp>
          <p:nvSpPr>
            <p:cNvPr id="13" name="Rechteck 12"/>
            <p:cNvSpPr/>
            <p:nvPr/>
          </p:nvSpPr>
          <p:spPr bwMode="auto">
            <a:xfrm>
              <a:off x="5299205" y="3961631"/>
              <a:ext cx="693905" cy="288032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7145238" y="3961631"/>
              <a:ext cx="960487" cy="288032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01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2" grpId="0" animBg="1"/>
      <p:bldP spid="12" grpId="1" animBg="1"/>
      <p:bldP spid="12" grpId="2" animBg="1"/>
      <p:bldP spid="1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876300"/>
            <a:ext cx="83994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Abgerundetes Rechteck 49"/>
          <p:cNvSpPr/>
          <p:nvPr/>
        </p:nvSpPr>
        <p:spPr bwMode="auto">
          <a:xfrm>
            <a:off x="285720" y="714356"/>
            <a:ext cx="8572560" cy="5429288"/>
          </a:xfrm>
          <a:prstGeom prst="roundRect">
            <a:avLst>
              <a:gd name="adj" fmla="val 3669"/>
            </a:avLst>
          </a:prstGeom>
          <a:solidFill>
            <a:srgbClr val="FFFFFF">
              <a:alpha val="8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 Box 57"/>
          <p:cNvSpPr txBox="1">
            <a:spLocks noChangeArrowheads="1"/>
          </p:cNvSpPr>
          <p:nvPr/>
        </p:nvSpPr>
        <p:spPr bwMode="auto">
          <a:xfrm>
            <a:off x="285750" y="119698"/>
            <a:ext cx="8643968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800" dirty="0" smtClean="0">
                <a:latin typeface="Calibri" pitchFamily="34" charset="0"/>
                <a:cs typeface="Calibri" pitchFamily="34" charset="0"/>
              </a:rPr>
              <a:t>Automatisches Ausfüllen</a:t>
            </a:r>
            <a:endParaRPr lang="de-D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0" y="2643182"/>
            <a:ext cx="9144000" cy="1857388"/>
          </a:xfrm>
          <a:prstGeom prst="roundRect">
            <a:avLst>
              <a:gd name="adj" fmla="val 125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Unser Rechnungsformular kann nach Bedarf jederzeit bei allen Berechnungsmöglichkeiten neu angepasst werden. </a:t>
            </a:r>
          </a:p>
          <a:p>
            <a:r>
              <a:rPr lang="de-D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der nächsten  Unterrichtseinheit werden wir für die Automatisierung der Eingaben weitere Möglichkeiten kennen lernen.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theme/theme1.xml><?xml version="1.0" encoding="utf-8"?>
<a:theme xmlns:a="http://schemas.openxmlformats.org/drawingml/2006/main" name="IT-7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T-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-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-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-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-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-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-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-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Einstellungen\Sebastian Edlheim\Anwendungsdaten\Microsoft\Vorlagen\IT-7.pot</Template>
  <TotalTime>0</TotalTime>
  <Words>810</Words>
  <Application>Microsoft Office PowerPoint</Application>
  <PresentationFormat>Bildschirmpräsentation (4:3)</PresentationFormat>
  <Paragraphs>181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PosterBodoni BT</vt:lpstr>
      <vt:lpstr>Arial Narrow</vt:lpstr>
      <vt:lpstr>Calibri</vt:lpstr>
      <vt:lpstr>IT-7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Tk-Präsentation</dc:title>
  <dc:creator>Eder/Edlheim</dc:creator>
  <cp:lastModifiedBy>ES</cp:lastModifiedBy>
  <cp:revision>297</cp:revision>
  <dcterms:created xsi:type="dcterms:W3CDTF">2001-11-15T17:57:08Z</dcterms:created>
  <dcterms:modified xsi:type="dcterms:W3CDTF">2012-05-19T14:34:11Z</dcterms:modified>
</cp:coreProperties>
</file>